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70" r:id="rId2"/>
    <p:sldId id="256" r:id="rId3"/>
    <p:sldId id="257" r:id="rId4"/>
    <p:sldId id="258" r:id="rId5"/>
    <p:sldId id="259" r:id="rId6"/>
    <p:sldId id="260" r:id="rId7"/>
    <p:sldId id="272" r:id="rId8"/>
    <p:sldId id="261" r:id="rId9"/>
    <p:sldId id="263" r:id="rId10"/>
    <p:sldId id="266" r:id="rId11"/>
    <p:sldId id="264" r:id="rId12"/>
    <p:sldId id="265"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0" d="100"/>
          <a:sy n="60" d="100"/>
        </p:scale>
        <p:origin x="9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259E3-2B96-4FE2-9A7A-626720B8B7F6}" type="datetimeFigureOut">
              <a:rPr lang="en-US" smtClean="0"/>
              <a:t>3/20/2024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7D12-8F45-4BB6-9381-F34C25F4E817}" type="slidenum">
              <a:rPr lang="en-US" smtClean="0"/>
              <a:t>‹#›</a:t>
            </a:fld>
            <a:endParaRPr lang="en-US"/>
          </a:p>
        </p:txBody>
      </p:sp>
    </p:spTree>
    <p:extLst>
      <p:ext uri="{BB962C8B-B14F-4D97-AF65-F5344CB8AC3E}">
        <p14:creationId xmlns:p14="http://schemas.microsoft.com/office/powerpoint/2010/main" val="417142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57D12-8F45-4BB6-9381-F34C25F4E817}" type="slidenum">
              <a:rPr lang="en-US" smtClean="0"/>
              <a:t>14</a:t>
            </a:fld>
            <a:endParaRPr lang="en-US"/>
          </a:p>
        </p:txBody>
      </p:sp>
    </p:spTree>
    <p:extLst>
      <p:ext uri="{BB962C8B-B14F-4D97-AF65-F5344CB8AC3E}">
        <p14:creationId xmlns:p14="http://schemas.microsoft.com/office/powerpoint/2010/main" val="2655910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F61396C-4F53-4CE0-8014-147F4A679614}" type="datetimeFigureOut">
              <a:rPr lang="en-US" smtClean="0"/>
              <a:t>3/20/2024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2147779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963499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36678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5748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4132383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61396C-4F53-4CE0-8014-147F4A679614}"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2296095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61396C-4F53-4CE0-8014-147F4A679614}"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422515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2386257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03815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150304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1396C-4F53-4CE0-8014-147F4A67961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611339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69435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61396C-4F53-4CE0-8014-147F4A679614}"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33719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61396C-4F53-4CE0-8014-147F4A679614}"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279407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1396C-4F53-4CE0-8014-147F4A679614}"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84252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05318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439742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F61396C-4F53-4CE0-8014-147F4A679614}" type="datetimeFigureOut">
              <a:rPr lang="en-US" smtClean="0"/>
              <a:t>3/20/2024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B36F3B5-73A0-49F4-A230-0F0ADD909106}" type="slidenum">
              <a:rPr lang="en-US" smtClean="0"/>
              <a:t>‹#›</a:t>
            </a:fld>
            <a:endParaRPr lang="en-US"/>
          </a:p>
        </p:txBody>
      </p:sp>
    </p:spTree>
    <p:extLst>
      <p:ext uri="{BB962C8B-B14F-4D97-AF65-F5344CB8AC3E}">
        <p14:creationId xmlns:p14="http://schemas.microsoft.com/office/powerpoint/2010/main" val="380183142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11" name="Group 210">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2" name="Rectangle 211">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Magnifying glass showing decling performance">
            <a:extLst>
              <a:ext uri="{FF2B5EF4-FFF2-40B4-BE49-F238E27FC236}">
                <a16:creationId xmlns:a16="http://schemas.microsoft.com/office/drawing/2014/main" id="{24278BAD-2B05-FB5C-2E2E-4904586D9352}"/>
              </a:ext>
            </a:extLst>
          </p:cNvPr>
          <p:cNvPicPr>
            <a:picLocks noChangeAspect="1"/>
          </p:cNvPicPr>
          <p:nvPr/>
        </p:nvPicPr>
        <p:blipFill rotWithShape="1">
          <a:blip r:embed="rId6">
            <a:alphaModFix amt="30000"/>
          </a:blip>
          <a:srcRect t="7853" b="7853"/>
          <a:stretch/>
        </p:blipFill>
        <p:spPr>
          <a:xfrm>
            <a:off x="-2" y="10"/>
            <a:ext cx="12188389" cy="6857990"/>
          </a:xfrm>
          <a:prstGeom prst="rect">
            <a:avLst/>
          </a:prstGeom>
        </p:spPr>
      </p:pic>
      <p:grpSp>
        <p:nvGrpSpPr>
          <p:cNvPr id="213" name="Group 212">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214"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216"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7"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8"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19"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0"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1"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2"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3"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4"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5"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6"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7"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8"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29"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0"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1"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2"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3"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4"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sp>
            <p:nvSpPr>
              <p:cNvPr id="235"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a:p>
            </p:txBody>
          </p:sp>
        </p:grpSp>
      </p:grpSp>
      <p:sp>
        <p:nvSpPr>
          <p:cNvPr id="2" name="Title 1">
            <a:extLst>
              <a:ext uri="{FF2B5EF4-FFF2-40B4-BE49-F238E27FC236}">
                <a16:creationId xmlns:a16="http://schemas.microsoft.com/office/drawing/2014/main" id="{9DB53299-3639-F765-0868-AFBC66E741ED}"/>
              </a:ext>
            </a:extLst>
          </p:cNvPr>
          <p:cNvSpPr>
            <a:spLocks noGrp="1"/>
          </p:cNvSpPr>
          <p:nvPr>
            <p:ph type="ctrTitle"/>
          </p:nvPr>
        </p:nvSpPr>
        <p:spPr>
          <a:xfrm>
            <a:off x="2667000" y="2328334"/>
            <a:ext cx="6858000" cy="1367896"/>
          </a:xfrm>
        </p:spPr>
        <p:txBody>
          <a:bodyPr vert="horz" lIns="91440" tIns="45720" rIns="91440" bIns="45720" rtlCol="0">
            <a:normAutofit/>
          </a:bodyPr>
          <a:lstStyle/>
          <a:p>
            <a:pPr algn="ctr"/>
            <a:r>
              <a:rPr lang="en-US" sz="4400"/>
              <a:t>ACCENTURE - SOCIAL  BUZZ ANALYSIS</a:t>
            </a:r>
          </a:p>
        </p:txBody>
      </p:sp>
      <p:pic>
        <p:nvPicPr>
          <p:cNvPr id="7" name="Audio 6">
            <a:extLst>
              <a:ext uri="{FF2B5EF4-FFF2-40B4-BE49-F238E27FC236}">
                <a16:creationId xmlns:a16="http://schemas.microsoft.com/office/drawing/2014/main" id="{FF3FE1CD-0FC7-AC2B-BB64-E547352D67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00723314"/>
      </p:ext>
    </p:extLst>
  </p:cSld>
  <p:clrMapOvr>
    <a:masterClrMapping/>
  </p:clrMapOvr>
  <mc:AlternateContent xmlns:mc="http://schemas.openxmlformats.org/markup-compatibility/2006">
    <mc:Choice xmlns:p14="http://schemas.microsoft.com/office/powerpoint/2010/main" Requires="p14">
      <p:transition spd="slow" p14:dur="2000" advTm="9507"/>
    </mc:Choice>
    <mc:Fallback>
      <p:transition spd="slow" advTm="9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 name="Group 1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4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20" name="Group 1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9"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61" name="Rectangle 6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4" name="TextBox 3">
            <a:extLst>
              <a:ext uri="{FF2B5EF4-FFF2-40B4-BE49-F238E27FC236}">
                <a16:creationId xmlns:a16="http://schemas.microsoft.com/office/drawing/2014/main" id="{92B42E03-8FEA-5182-69C6-373AE2257D5F}"/>
              </a:ext>
            </a:extLst>
          </p:cNvPr>
          <p:cNvSpPr txBox="1"/>
          <p:nvPr/>
        </p:nvSpPr>
        <p:spPr>
          <a:xfrm>
            <a:off x="965200" y="2549253"/>
            <a:ext cx="2780084" cy="333296"/>
          </a:xfrm>
          <a:prstGeom prst="rect">
            <a:avLst/>
          </a:prstGeom>
          <a:noFill/>
        </p:spPr>
        <p:txBody>
          <a:bodyPr wrap="square" rtlCol="0">
            <a:spAutoFit/>
          </a:bodyPr>
          <a:lstStyle/>
          <a:p>
            <a:pPr defTabSz="397764"/>
            <a:r>
              <a:rPr lang="en-US" sz="1566" b="1" dirty="0"/>
              <a:t>UNIQUE REACTION TYPES</a:t>
            </a:r>
            <a:endParaRPr lang="en-US" b="1" dirty="0"/>
          </a:p>
        </p:txBody>
      </p:sp>
      <p:sp>
        <p:nvSpPr>
          <p:cNvPr id="5" name="TextBox 4">
            <a:extLst>
              <a:ext uri="{FF2B5EF4-FFF2-40B4-BE49-F238E27FC236}">
                <a16:creationId xmlns:a16="http://schemas.microsoft.com/office/drawing/2014/main" id="{D69720BA-5337-9B43-96EE-C1C326392636}"/>
              </a:ext>
            </a:extLst>
          </p:cNvPr>
          <p:cNvSpPr txBox="1"/>
          <p:nvPr/>
        </p:nvSpPr>
        <p:spPr>
          <a:xfrm>
            <a:off x="5772961" y="2567574"/>
            <a:ext cx="2780084" cy="333296"/>
          </a:xfrm>
          <a:prstGeom prst="rect">
            <a:avLst/>
          </a:prstGeom>
          <a:noFill/>
        </p:spPr>
        <p:txBody>
          <a:bodyPr wrap="square" rtlCol="0">
            <a:spAutoFit/>
          </a:bodyPr>
          <a:lstStyle/>
          <a:p>
            <a:pPr defTabSz="397764"/>
            <a:r>
              <a:rPr lang="en-US" sz="1566" b="1" dirty="0"/>
              <a:t>MOST POPULAR SENTIMENT</a:t>
            </a:r>
            <a:endParaRPr lang="en-US" b="1" dirty="0"/>
          </a:p>
        </p:txBody>
      </p:sp>
      <p:sp>
        <p:nvSpPr>
          <p:cNvPr id="6" name="TextBox 5">
            <a:extLst>
              <a:ext uri="{FF2B5EF4-FFF2-40B4-BE49-F238E27FC236}">
                <a16:creationId xmlns:a16="http://schemas.microsoft.com/office/drawing/2014/main" id="{A65C23FF-A38F-44A3-4B00-121B147317F6}"/>
              </a:ext>
            </a:extLst>
          </p:cNvPr>
          <p:cNvSpPr txBox="1"/>
          <p:nvPr/>
        </p:nvSpPr>
        <p:spPr>
          <a:xfrm>
            <a:off x="3320441" y="2535675"/>
            <a:ext cx="2780084" cy="333296"/>
          </a:xfrm>
          <a:prstGeom prst="rect">
            <a:avLst/>
          </a:prstGeom>
          <a:noFill/>
        </p:spPr>
        <p:txBody>
          <a:bodyPr wrap="square" rtlCol="0">
            <a:spAutoFit/>
          </a:bodyPr>
          <a:lstStyle/>
          <a:p>
            <a:pPr defTabSz="397764"/>
            <a:r>
              <a:rPr lang="en-US" sz="1566" b="1" kern="1200" dirty="0">
                <a:solidFill>
                  <a:schemeClr val="tx1"/>
                </a:solidFill>
                <a:latin typeface="+mn-lt"/>
                <a:ea typeface="+mn-ea"/>
                <a:cs typeface="+mn-cs"/>
              </a:rPr>
              <a:t>MOST POPULAR CONTENT</a:t>
            </a:r>
            <a:endParaRPr lang="en-US" b="1" dirty="0"/>
          </a:p>
        </p:txBody>
      </p:sp>
      <p:sp>
        <p:nvSpPr>
          <p:cNvPr id="7" name="TextBox 6">
            <a:extLst>
              <a:ext uri="{FF2B5EF4-FFF2-40B4-BE49-F238E27FC236}">
                <a16:creationId xmlns:a16="http://schemas.microsoft.com/office/drawing/2014/main" id="{764E3DCA-8EC3-3E82-26F4-ABE42B3F0CF6}"/>
              </a:ext>
            </a:extLst>
          </p:cNvPr>
          <p:cNvSpPr txBox="1"/>
          <p:nvPr/>
        </p:nvSpPr>
        <p:spPr>
          <a:xfrm>
            <a:off x="8710304" y="2565012"/>
            <a:ext cx="2780084" cy="333296"/>
          </a:xfrm>
          <a:prstGeom prst="rect">
            <a:avLst/>
          </a:prstGeom>
          <a:noFill/>
        </p:spPr>
        <p:txBody>
          <a:bodyPr wrap="square" rtlCol="0">
            <a:spAutoFit/>
          </a:bodyPr>
          <a:lstStyle/>
          <a:p>
            <a:pPr defTabSz="397764"/>
            <a:r>
              <a:rPr lang="en-US" sz="1566" b="1" dirty="0"/>
              <a:t>UNIQUE CONTENTS</a:t>
            </a:r>
            <a:endParaRPr lang="en-US" b="1" dirty="0"/>
          </a:p>
        </p:txBody>
      </p:sp>
      <p:sp>
        <p:nvSpPr>
          <p:cNvPr id="8" name="Oval 7">
            <a:extLst>
              <a:ext uri="{FF2B5EF4-FFF2-40B4-BE49-F238E27FC236}">
                <a16:creationId xmlns:a16="http://schemas.microsoft.com/office/drawing/2014/main" id="{E2C49496-55E3-8B68-3789-F4A3132CF838}"/>
              </a:ext>
            </a:extLst>
          </p:cNvPr>
          <p:cNvSpPr/>
          <p:nvPr/>
        </p:nvSpPr>
        <p:spPr>
          <a:xfrm>
            <a:off x="1039335" y="3290608"/>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5220" b="1" kern="1200">
                <a:solidFill>
                  <a:schemeClr val="lt1"/>
                </a:solidFill>
                <a:latin typeface="+mn-lt"/>
                <a:ea typeface="+mn-ea"/>
                <a:cs typeface="+mn-cs"/>
              </a:rPr>
              <a:t>16</a:t>
            </a:r>
            <a:endParaRPr lang="en-US" sz="6000" b="1"/>
          </a:p>
        </p:txBody>
      </p:sp>
      <p:sp>
        <p:nvSpPr>
          <p:cNvPr id="9" name="Oval 8">
            <a:extLst>
              <a:ext uri="{FF2B5EF4-FFF2-40B4-BE49-F238E27FC236}">
                <a16:creationId xmlns:a16="http://schemas.microsoft.com/office/drawing/2014/main" id="{ADD4DB12-7B1C-CC3A-E512-2EA2A68C6936}"/>
              </a:ext>
            </a:extLst>
          </p:cNvPr>
          <p:cNvSpPr/>
          <p:nvPr/>
        </p:nvSpPr>
        <p:spPr>
          <a:xfrm>
            <a:off x="3782328" y="3293695"/>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2000" b="1" kern="1200" dirty="0">
                <a:solidFill>
                  <a:schemeClr val="lt1"/>
                </a:solidFill>
                <a:latin typeface="+mn-lt"/>
                <a:ea typeface="+mn-ea"/>
                <a:cs typeface="+mn-cs"/>
              </a:rPr>
              <a:t>PHOTO</a:t>
            </a:r>
            <a:endParaRPr lang="en-US" sz="2000" b="1" dirty="0"/>
          </a:p>
        </p:txBody>
      </p:sp>
      <p:sp>
        <p:nvSpPr>
          <p:cNvPr id="10" name="Oval 9">
            <a:extLst>
              <a:ext uri="{FF2B5EF4-FFF2-40B4-BE49-F238E27FC236}">
                <a16:creationId xmlns:a16="http://schemas.microsoft.com/office/drawing/2014/main" id="{4DA3999B-8D0C-D5E1-0CF7-715514A4B4EE}"/>
              </a:ext>
            </a:extLst>
          </p:cNvPr>
          <p:cNvSpPr/>
          <p:nvPr/>
        </p:nvSpPr>
        <p:spPr>
          <a:xfrm>
            <a:off x="6234039" y="3287514"/>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b="1" kern="1200" dirty="0">
                <a:solidFill>
                  <a:schemeClr val="lt1"/>
                </a:solidFill>
                <a:latin typeface="+mn-lt"/>
                <a:ea typeface="+mn-ea"/>
                <a:cs typeface="+mn-cs"/>
              </a:rPr>
              <a:t>POSITIVE</a:t>
            </a:r>
            <a:endParaRPr lang="en-US" b="1" dirty="0"/>
          </a:p>
        </p:txBody>
      </p:sp>
      <p:sp>
        <p:nvSpPr>
          <p:cNvPr id="11" name="Oval 10">
            <a:extLst>
              <a:ext uri="{FF2B5EF4-FFF2-40B4-BE49-F238E27FC236}">
                <a16:creationId xmlns:a16="http://schemas.microsoft.com/office/drawing/2014/main" id="{8F8032AC-E2F9-8051-B4BE-CBB62DF1C64F}"/>
              </a:ext>
            </a:extLst>
          </p:cNvPr>
          <p:cNvSpPr/>
          <p:nvPr/>
        </p:nvSpPr>
        <p:spPr>
          <a:xfrm>
            <a:off x="8869427" y="3290601"/>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4800" b="1" kern="1200" dirty="0">
                <a:solidFill>
                  <a:schemeClr val="lt1"/>
                </a:solidFill>
                <a:latin typeface="+mn-lt"/>
                <a:ea typeface="+mn-ea"/>
                <a:cs typeface="+mn-cs"/>
              </a:rPr>
              <a:t>4</a:t>
            </a:r>
            <a:endParaRPr lang="en-US" sz="4800" b="1" dirty="0"/>
          </a:p>
        </p:txBody>
      </p:sp>
      <p:sp>
        <p:nvSpPr>
          <p:cNvPr id="12" name="TextBox 11">
            <a:extLst>
              <a:ext uri="{FF2B5EF4-FFF2-40B4-BE49-F238E27FC236}">
                <a16:creationId xmlns:a16="http://schemas.microsoft.com/office/drawing/2014/main" id="{C78A7433-15E0-17EB-6304-6D96938BCA35}"/>
              </a:ext>
            </a:extLst>
          </p:cNvPr>
          <p:cNvSpPr txBox="1"/>
          <p:nvPr/>
        </p:nvSpPr>
        <p:spPr>
          <a:xfrm>
            <a:off x="1840926" y="1046645"/>
            <a:ext cx="7128278" cy="830997"/>
          </a:xfrm>
          <a:prstGeom prst="rect">
            <a:avLst/>
          </a:prstGeom>
          <a:noFill/>
        </p:spPr>
        <p:txBody>
          <a:bodyPr wrap="square" rtlCol="0">
            <a:spAutoFit/>
          </a:bodyPr>
          <a:lstStyle/>
          <a:p>
            <a:pPr algn="ctr"/>
            <a:r>
              <a:rPr lang="en-US" sz="4800" b="1" dirty="0"/>
              <a:t>INSIGHTS</a:t>
            </a:r>
          </a:p>
        </p:txBody>
      </p:sp>
      <p:pic>
        <p:nvPicPr>
          <p:cNvPr id="13" name="Audio 12">
            <a:extLst>
              <a:ext uri="{FF2B5EF4-FFF2-40B4-BE49-F238E27FC236}">
                <a16:creationId xmlns:a16="http://schemas.microsoft.com/office/drawing/2014/main" id="{84C84838-80B7-ACF6-9DBA-6994ED30CE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3547436"/>
      </p:ext>
    </p:extLst>
  </p:cSld>
  <p:clrMapOvr>
    <a:masterClrMapping/>
  </p:clrMapOvr>
  <mc:AlternateContent xmlns:mc="http://schemas.openxmlformats.org/markup-compatibility/2006">
    <mc:Choice xmlns:p14="http://schemas.microsoft.com/office/powerpoint/2010/main" Requires="p14">
      <p:transition spd="slow" p14:dur="2000" advTm="26572"/>
    </mc:Choice>
    <mc:Fallback>
      <p:transition spd="slow" advTm="26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5482-0587-B4FE-55DF-0CE01FA46D2B}"/>
              </a:ext>
            </a:extLst>
          </p:cNvPr>
          <p:cNvSpPr>
            <a:spLocks noGrp="1"/>
          </p:cNvSpPr>
          <p:nvPr>
            <p:ph type="title"/>
          </p:nvPr>
        </p:nvSpPr>
        <p:spPr/>
        <p:txBody>
          <a:bodyPr/>
          <a:lstStyle/>
          <a:p>
            <a:pPr algn="ctr"/>
            <a:r>
              <a:rPr lang="en-US" dirty="0"/>
              <a:t>RECOMMENDATIONS</a:t>
            </a:r>
          </a:p>
        </p:txBody>
      </p:sp>
      <p:sp>
        <p:nvSpPr>
          <p:cNvPr id="3" name="Content Placeholder 2">
            <a:extLst>
              <a:ext uri="{FF2B5EF4-FFF2-40B4-BE49-F238E27FC236}">
                <a16:creationId xmlns:a16="http://schemas.microsoft.com/office/drawing/2014/main" id="{CDEE4D5C-10F9-1C21-E2AE-C4B1E1D5B467}"/>
              </a:ext>
            </a:extLst>
          </p:cNvPr>
          <p:cNvSpPr>
            <a:spLocks noGrp="1"/>
          </p:cNvSpPr>
          <p:nvPr>
            <p:ph idx="1"/>
          </p:nvPr>
        </p:nvSpPr>
        <p:spPr/>
        <p:txBody>
          <a:bodyPr>
            <a:normAutofit fontScale="92500" lnSpcReduction="20000"/>
          </a:bodyPr>
          <a:lstStyle/>
          <a:p>
            <a:r>
              <a:rPr lang="en-US" dirty="0"/>
              <a:t>Considering that the Animal and Science segments garner the most attention, it's advisable to center efforts on generating additional content within these domains. This may encompass intriguing animal facts, breakthroughs in scientific research, or simplified explanations of intricate scientific principles presented in an engaging manner.</a:t>
            </a:r>
          </a:p>
          <a:p>
            <a:r>
              <a:rPr lang="en-US" dirty="0"/>
              <a:t>Highlighting the Technology category is pivotal due to its comparatively lower reaction count. Elucidating technological advancements or exploring the societal impact of technology can enhance interaction with tech-related content.</a:t>
            </a:r>
          </a:p>
          <a:p>
            <a:r>
              <a:rPr lang="en-US" dirty="0"/>
              <a:t>photos' popularity as the preferred content type across all top five categories.</a:t>
            </a:r>
          </a:p>
        </p:txBody>
      </p:sp>
      <p:pic>
        <p:nvPicPr>
          <p:cNvPr id="6" name="Audio 5">
            <a:extLst>
              <a:ext uri="{FF2B5EF4-FFF2-40B4-BE49-F238E27FC236}">
                <a16:creationId xmlns:a16="http://schemas.microsoft.com/office/drawing/2014/main" id="{441886BD-52B2-DD6B-7094-FF02FBD8D0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4521878"/>
      </p:ext>
    </p:extLst>
  </p:cSld>
  <p:clrMapOvr>
    <a:masterClrMapping/>
  </p:clrMapOvr>
  <mc:AlternateContent xmlns:mc="http://schemas.openxmlformats.org/markup-compatibility/2006">
    <mc:Choice xmlns:p14="http://schemas.microsoft.com/office/powerpoint/2010/main" Requires="p14">
      <p:transition spd="slow" p14:dur="2000" advTm="45441"/>
    </mc:Choice>
    <mc:Fallback>
      <p:transition spd="slow" advTm="45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A625-380C-C996-0C7E-A968AFE0126D}"/>
              </a:ext>
            </a:extLst>
          </p:cNvPr>
          <p:cNvSpPr>
            <a:spLocks noGrp="1"/>
          </p:cNvSpPr>
          <p:nvPr>
            <p:ph type="title"/>
          </p:nvPr>
        </p:nvSpPr>
        <p:spPr/>
        <p:txBody>
          <a:bodyPr/>
          <a:lstStyle/>
          <a:p>
            <a:pPr algn="ctr"/>
            <a:r>
              <a:rPr lang="en-US" dirty="0"/>
              <a:t>RECOMMENDATIONS</a:t>
            </a:r>
          </a:p>
        </p:txBody>
      </p:sp>
      <p:sp>
        <p:nvSpPr>
          <p:cNvPr id="3" name="Content Placeholder 2">
            <a:extLst>
              <a:ext uri="{FF2B5EF4-FFF2-40B4-BE49-F238E27FC236}">
                <a16:creationId xmlns:a16="http://schemas.microsoft.com/office/drawing/2014/main" id="{3E44F0AE-8B19-DCF7-75BC-326C8A935BAC}"/>
              </a:ext>
            </a:extLst>
          </p:cNvPr>
          <p:cNvSpPr>
            <a:spLocks noGrp="1"/>
          </p:cNvSpPr>
          <p:nvPr>
            <p:ph idx="1"/>
          </p:nvPr>
        </p:nvSpPr>
        <p:spPr/>
        <p:txBody>
          <a:bodyPr/>
          <a:lstStyle/>
          <a:p>
            <a:r>
              <a:rPr lang="en-US" dirty="0"/>
              <a:t>Given that May boasts the highest overall posting frequency across the top five categories, maintaining a consistent posting schedule throughout the year, with particular emphasis during peak months, is crucial.</a:t>
            </a:r>
          </a:p>
          <a:p>
            <a:r>
              <a:rPr lang="en-US" dirty="0"/>
              <a:t>Employing visually captivating content, such as high-resolution images or infographics, is recommended to captivate audience interest and foster engagement.</a:t>
            </a:r>
          </a:p>
        </p:txBody>
      </p:sp>
      <p:pic>
        <p:nvPicPr>
          <p:cNvPr id="6" name="Audio 5">
            <a:extLst>
              <a:ext uri="{FF2B5EF4-FFF2-40B4-BE49-F238E27FC236}">
                <a16:creationId xmlns:a16="http://schemas.microsoft.com/office/drawing/2014/main" id="{2A17FC53-09BB-2C94-1A8B-DDA0133161F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62077041"/>
      </p:ext>
    </p:extLst>
  </p:cSld>
  <p:clrMapOvr>
    <a:masterClrMapping/>
  </p:clrMapOvr>
  <mc:AlternateContent xmlns:mc="http://schemas.openxmlformats.org/markup-compatibility/2006">
    <mc:Choice xmlns:p14="http://schemas.microsoft.com/office/powerpoint/2010/main" Requires="p14">
      <p:transition spd="slow" p14:dur="2000" advTm="36014"/>
    </mc:Choice>
    <mc:Fallback>
      <p:transition spd="slow" advTm="36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4010-D660-EFB9-F14F-957433153371}"/>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06710562-DAD4-8019-6E4A-6A060AD323FE}"/>
              </a:ext>
            </a:extLst>
          </p:cNvPr>
          <p:cNvSpPr>
            <a:spLocks noGrp="1"/>
          </p:cNvSpPr>
          <p:nvPr>
            <p:ph idx="1"/>
          </p:nvPr>
        </p:nvSpPr>
        <p:spPr/>
        <p:txBody>
          <a:bodyPr>
            <a:normAutofit fontScale="92500" lnSpcReduction="10000"/>
          </a:bodyPr>
          <a:lstStyle/>
          <a:p>
            <a:pPr marL="0" indent="0">
              <a:buNone/>
            </a:pPr>
            <a:r>
              <a:rPr lang="en-US" dirty="0"/>
              <a:t>The data insights reveal a significant contrast between 2021 and 2020, with superior overall performance noted in 2020, particularly in response to photo content. The evident inclination toward photo content may stem from various factors such as its visual allure, capacity for memorability, ability to convey narratives, and sheer user preference.</a:t>
            </a:r>
          </a:p>
          <a:p>
            <a:pPr marL="0" indent="0">
              <a:buNone/>
            </a:pPr>
            <a:r>
              <a:rPr lang="en-US" dirty="0"/>
              <a:t>Conducting additional analysis is advisable to uncover the precise drivers of this pronounced discrepancy between the two years and to provide insights for strategic decision-making concerning content creation, dissemination, and audience engagement initiatives. </a:t>
            </a:r>
          </a:p>
        </p:txBody>
      </p:sp>
      <p:pic>
        <p:nvPicPr>
          <p:cNvPr id="6" name="Audio 5">
            <a:extLst>
              <a:ext uri="{FF2B5EF4-FFF2-40B4-BE49-F238E27FC236}">
                <a16:creationId xmlns:a16="http://schemas.microsoft.com/office/drawing/2014/main" id="{AE828E3A-D16D-2C3D-658D-88A8AB0119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1946229"/>
      </p:ext>
    </p:extLst>
  </p:cSld>
  <p:clrMapOvr>
    <a:masterClrMapping/>
  </p:clrMapOvr>
  <mc:AlternateContent xmlns:mc="http://schemas.openxmlformats.org/markup-compatibility/2006">
    <mc:Choice xmlns:p14="http://schemas.microsoft.com/office/powerpoint/2010/main" Requires="p14">
      <p:transition spd="slow" p14:dur="2000" advTm="67841"/>
    </mc:Choice>
    <mc:Fallback>
      <p:transition spd="slow" advTm="67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817EED-E6D6-5A0F-0F25-95C78EE73608}"/>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THANK YOU!!!</a:t>
            </a:r>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pic>
        <p:nvPicPr>
          <p:cNvPr id="5" name="Audio 4">
            <a:extLst>
              <a:ext uri="{FF2B5EF4-FFF2-40B4-BE49-F238E27FC236}">
                <a16:creationId xmlns:a16="http://schemas.microsoft.com/office/drawing/2014/main" id="{3E74D61A-9DA5-AB11-0842-0C7F85E904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54025617"/>
      </p:ext>
    </p:extLst>
  </p:cSld>
  <p:clrMapOvr>
    <a:masterClrMapping/>
  </p:clrMapOvr>
  <mc:AlternateContent xmlns:mc="http://schemas.openxmlformats.org/markup-compatibility/2006">
    <mc:Choice xmlns:p14="http://schemas.microsoft.com/office/powerpoint/2010/main" Requires="p14">
      <p:transition spd="slow" p14:dur="2000" advTm="5410"/>
    </mc:Choice>
    <mc:Fallback>
      <p:transition spd="slow" advTm="5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5"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21" name="Group 220">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8" name="Group 127">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0"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141"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2"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3"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4"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5"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6"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7"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8"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49"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0"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51"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22"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3"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4"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5"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6"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sp>
            <p:nvSpPr>
              <p:cNvPr id="227"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8"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29"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0"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1"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2"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3"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4"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5"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236"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grpSp>
        <p:grpSp>
          <p:nvGrpSpPr>
            <p:cNvPr id="129" name="Group 128">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7"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1"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2"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3"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4"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5"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6"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7"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8"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US"/>
              </a:p>
            </p:txBody>
          </p:sp>
          <p:sp>
            <p:nvSpPr>
              <p:cNvPr id="139"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US"/>
              </a:p>
            </p:txBody>
          </p:sp>
        </p:grpSp>
      </p:grpSp>
      <p:sp useBgFill="1">
        <p:nvSpPr>
          <p:cNvPr id="238" name="Rectangle 23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9" name="Group 238">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40"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41"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42"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43"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44"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45"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txBody>
            <a:bodyPr/>
            <a:lstStyle/>
            <a:p>
              <a:endParaRPr lang="en-US"/>
            </a:p>
          </p:txBody>
        </p:sp>
      </p:grpSp>
      <p:grpSp>
        <p:nvGrpSpPr>
          <p:cNvPr id="246" name="Group 245">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247"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48"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49"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50"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51" name="Group 250">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2"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txBody>
            <a:bodyPr/>
            <a:lstStyle/>
            <a:p>
              <a:endParaRPr lang="en-US"/>
            </a:p>
          </p:txBody>
        </p:sp>
        <p:sp>
          <p:nvSpPr>
            <p:cNvPr id="253"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txBody>
            <a:bodyPr/>
            <a:lstStyle/>
            <a:p>
              <a:endParaRPr lang="en-US"/>
            </a:p>
          </p:txBody>
        </p:sp>
        <p:sp>
          <p:nvSpPr>
            <p:cNvPr id="254"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55"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txBody>
            <a:bodyPr/>
            <a:lstStyle/>
            <a:p>
              <a:endParaRPr lang="en-US"/>
            </a:p>
          </p:txBody>
        </p:sp>
      </p:grpSp>
      <p:grpSp>
        <p:nvGrpSpPr>
          <p:cNvPr id="256" name="Group 255">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57"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txBody>
            <a:bodyPr/>
            <a:lstStyle/>
            <a:p>
              <a:endParaRPr lang="en-US"/>
            </a:p>
          </p:txBody>
        </p:sp>
        <p:sp>
          <p:nvSpPr>
            <p:cNvPr id="258"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txBody>
            <a:bodyPr/>
            <a:lstStyle/>
            <a:p>
              <a:endParaRPr lang="en-US"/>
            </a:p>
          </p:txBody>
        </p:sp>
        <p:sp>
          <p:nvSpPr>
            <p:cNvPr id="259"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60"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txBody>
            <a:bodyPr/>
            <a:lstStyle/>
            <a:p>
              <a:endParaRPr lang="en-US"/>
            </a:p>
          </p:txBody>
        </p:sp>
        <p:sp>
          <p:nvSpPr>
            <p:cNvPr id="261"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txBody>
            <a:bodyPr/>
            <a:lstStyle/>
            <a:p>
              <a:endParaRPr lang="en-US"/>
            </a:p>
          </p:txBody>
        </p:sp>
        <p:sp>
          <p:nvSpPr>
            <p:cNvPr id="262"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txBody>
            <a:bodyPr/>
            <a:lstStyle/>
            <a:p>
              <a:endParaRPr lang="en-US"/>
            </a:p>
          </p:txBody>
        </p:sp>
      </p:grpSp>
      <p:sp>
        <p:nvSpPr>
          <p:cNvPr id="263" name="Rectangle 262">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53299-3639-F765-0868-AFBC66E741ED}"/>
              </a:ext>
            </a:extLst>
          </p:cNvPr>
          <p:cNvSpPr>
            <a:spLocks noGrp="1"/>
          </p:cNvSpPr>
          <p:nvPr>
            <p:ph type="ctrTitle"/>
          </p:nvPr>
        </p:nvSpPr>
        <p:spPr>
          <a:xfrm>
            <a:off x="1577445" y="1168078"/>
            <a:ext cx="9048219" cy="1092200"/>
          </a:xfrm>
        </p:spPr>
        <p:txBody>
          <a:bodyPr vert="horz" lIns="91440" tIns="45720" rIns="91440" bIns="45720" rtlCol="0" anchor="ctr">
            <a:normAutofit/>
          </a:bodyPr>
          <a:lstStyle/>
          <a:p>
            <a:pPr algn="ctr"/>
            <a:r>
              <a:rPr lang="en-US" sz="3600">
                <a:solidFill>
                  <a:srgbClr val="FFFFFF"/>
                </a:solidFill>
              </a:rPr>
              <a:t>AGENDA</a:t>
            </a:r>
          </a:p>
        </p:txBody>
      </p:sp>
      <p:sp>
        <p:nvSpPr>
          <p:cNvPr id="3" name="Subtitle 2">
            <a:extLst>
              <a:ext uri="{FF2B5EF4-FFF2-40B4-BE49-F238E27FC236}">
                <a16:creationId xmlns:a16="http://schemas.microsoft.com/office/drawing/2014/main" id="{981CDB0A-CFBB-1264-D4A5-C52DDC6397CA}"/>
              </a:ext>
            </a:extLst>
          </p:cNvPr>
          <p:cNvSpPr>
            <a:spLocks noGrp="1"/>
          </p:cNvSpPr>
          <p:nvPr>
            <p:ph type="subTitle" idx="1"/>
          </p:nvPr>
        </p:nvSpPr>
        <p:spPr>
          <a:xfrm>
            <a:off x="1577446" y="2413001"/>
            <a:ext cx="9048218" cy="3033180"/>
          </a:xfrm>
        </p:spPr>
        <p:txBody>
          <a:bodyPr vert="horz" lIns="91440" tIns="45720" rIns="91440" bIns="45720" rtlCol="0" anchor="ctr">
            <a:normAutofit/>
          </a:bodyPr>
          <a:lstStyle/>
          <a:p>
            <a:pPr marL="342900" indent="-228600">
              <a:lnSpc>
                <a:spcPct val="110000"/>
              </a:lnSpc>
              <a:buFont typeface="Arial" panose="020B0604020202020204" pitchFamily="34" charset="0"/>
              <a:buChar char="•"/>
            </a:pPr>
            <a:r>
              <a:rPr lang="en-US" sz="1700">
                <a:solidFill>
                  <a:srgbClr val="FFFFFF"/>
                </a:solidFill>
              </a:rPr>
              <a:t>Project Recap</a:t>
            </a:r>
          </a:p>
          <a:p>
            <a:pPr marL="342900" indent="-228600">
              <a:lnSpc>
                <a:spcPct val="110000"/>
              </a:lnSpc>
              <a:buFont typeface="Arial" panose="020B0604020202020204" pitchFamily="34" charset="0"/>
              <a:buChar char="•"/>
            </a:pPr>
            <a:r>
              <a:rPr lang="en-US" sz="1700">
                <a:solidFill>
                  <a:srgbClr val="FFFFFF"/>
                </a:solidFill>
              </a:rPr>
              <a:t>Problem</a:t>
            </a:r>
          </a:p>
          <a:p>
            <a:pPr marL="342900" indent="-228600">
              <a:lnSpc>
                <a:spcPct val="110000"/>
              </a:lnSpc>
              <a:buFont typeface="Arial" panose="020B0604020202020204" pitchFamily="34" charset="0"/>
              <a:buChar char="•"/>
            </a:pPr>
            <a:r>
              <a:rPr lang="en-US" sz="1700">
                <a:solidFill>
                  <a:srgbClr val="FFFFFF"/>
                </a:solidFill>
              </a:rPr>
              <a:t>The Analytics Team</a:t>
            </a:r>
          </a:p>
          <a:p>
            <a:pPr marL="342900" indent="-228600">
              <a:lnSpc>
                <a:spcPct val="110000"/>
              </a:lnSpc>
              <a:buFont typeface="Arial" panose="020B0604020202020204" pitchFamily="34" charset="0"/>
              <a:buChar char="•"/>
            </a:pPr>
            <a:r>
              <a:rPr lang="en-US" sz="1700">
                <a:solidFill>
                  <a:srgbClr val="FFFFFF"/>
                </a:solidFill>
              </a:rPr>
              <a:t>Process</a:t>
            </a:r>
          </a:p>
          <a:p>
            <a:pPr marL="342900" indent="-228600">
              <a:lnSpc>
                <a:spcPct val="110000"/>
              </a:lnSpc>
              <a:buFont typeface="Arial" panose="020B0604020202020204" pitchFamily="34" charset="0"/>
              <a:buChar char="•"/>
            </a:pPr>
            <a:r>
              <a:rPr lang="en-US" sz="1700">
                <a:solidFill>
                  <a:srgbClr val="FFFFFF"/>
                </a:solidFill>
              </a:rPr>
              <a:t>Insights</a:t>
            </a:r>
          </a:p>
          <a:p>
            <a:pPr marL="342900" indent="-228600">
              <a:lnSpc>
                <a:spcPct val="110000"/>
              </a:lnSpc>
              <a:buFont typeface="Arial" panose="020B0604020202020204" pitchFamily="34" charset="0"/>
              <a:buChar char="•"/>
            </a:pPr>
            <a:r>
              <a:rPr lang="en-US" sz="1700">
                <a:solidFill>
                  <a:srgbClr val="FFFFFF"/>
                </a:solidFill>
              </a:rPr>
              <a:t>RECOMMENDATIONS</a:t>
            </a:r>
          </a:p>
          <a:p>
            <a:pPr marL="342900" indent="-228600">
              <a:lnSpc>
                <a:spcPct val="110000"/>
              </a:lnSpc>
              <a:buFont typeface="Arial" panose="020B0604020202020204" pitchFamily="34" charset="0"/>
              <a:buChar char="•"/>
            </a:pPr>
            <a:r>
              <a:rPr lang="en-US" sz="1700">
                <a:solidFill>
                  <a:srgbClr val="FFFFFF"/>
                </a:solidFill>
              </a:rPr>
              <a:t>Summary</a:t>
            </a:r>
          </a:p>
          <a:p>
            <a:pPr indent="-228600">
              <a:lnSpc>
                <a:spcPct val="110000"/>
              </a:lnSpc>
              <a:buFont typeface="Arial" panose="020B0604020202020204" pitchFamily="34" charset="0"/>
              <a:buChar char="•"/>
            </a:pPr>
            <a:endParaRPr lang="en-US" sz="1700">
              <a:solidFill>
                <a:srgbClr val="FFFFFF"/>
              </a:solidFill>
            </a:endParaRPr>
          </a:p>
          <a:p>
            <a:pPr indent="-228600">
              <a:lnSpc>
                <a:spcPct val="110000"/>
              </a:lnSpc>
              <a:buFont typeface="Arial" panose="020B0604020202020204" pitchFamily="34" charset="0"/>
              <a:buChar char="•"/>
            </a:pPr>
            <a:endParaRPr lang="en-US" sz="1700">
              <a:solidFill>
                <a:srgbClr val="FFFFFF"/>
              </a:solidFill>
            </a:endParaRPr>
          </a:p>
        </p:txBody>
      </p:sp>
      <p:pic>
        <p:nvPicPr>
          <p:cNvPr id="9" name="Audio 8">
            <a:extLst>
              <a:ext uri="{FF2B5EF4-FFF2-40B4-BE49-F238E27FC236}">
                <a16:creationId xmlns:a16="http://schemas.microsoft.com/office/drawing/2014/main" id="{FA22532C-689C-68CC-1981-012B87F2AE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91398426"/>
      </p:ext>
    </p:extLst>
  </p:cSld>
  <p:clrMapOvr>
    <a:masterClrMapping/>
  </p:clrMapOvr>
  <mc:AlternateContent xmlns:mc="http://schemas.openxmlformats.org/markup-compatibility/2006">
    <mc:Choice xmlns:p14="http://schemas.microsoft.com/office/powerpoint/2010/main" Requires="p14">
      <p:transition spd="slow" p14:dur="2000" advTm="13900"/>
    </mc:Choice>
    <mc:Fallback>
      <p:transition spd="slow" advTm="13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2C23-263D-1C3A-EE8B-21CBFB8BEA73}"/>
              </a:ext>
            </a:extLst>
          </p:cNvPr>
          <p:cNvSpPr>
            <a:spLocks noGrp="1"/>
          </p:cNvSpPr>
          <p:nvPr>
            <p:ph type="title"/>
          </p:nvPr>
        </p:nvSpPr>
        <p:spPr/>
        <p:txBody>
          <a:bodyPr/>
          <a:lstStyle/>
          <a:p>
            <a:r>
              <a:rPr lang="en-US" dirty="0"/>
              <a:t>PROJECT RECAP</a:t>
            </a:r>
          </a:p>
        </p:txBody>
      </p:sp>
      <p:sp>
        <p:nvSpPr>
          <p:cNvPr id="3" name="Content Placeholder 2">
            <a:extLst>
              <a:ext uri="{FF2B5EF4-FFF2-40B4-BE49-F238E27FC236}">
                <a16:creationId xmlns:a16="http://schemas.microsoft.com/office/drawing/2014/main" id="{316B7982-165B-7C6A-F83D-3BE44AD75B52}"/>
              </a:ext>
            </a:extLst>
          </p:cNvPr>
          <p:cNvSpPr>
            <a:spLocks noGrp="1"/>
          </p:cNvSpPr>
          <p:nvPr>
            <p:ph idx="1"/>
          </p:nvPr>
        </p:nvSpPr>
        <p:spPr/>
        <p:txBody>
          <a:bodyPr>
            <a:normAutofit/>
          </a:bodyPr>
          <a:lstStyle/>
          <a:p>
            <a:pPr marL="0" indent="0" algn="just">
              <a:buNone/>
            </a:pPr>
            <a:r>
              <a:rPr lang="en-GB" dirty="0"/>
              <a:t>Social Buzz is a fast-growing technology unicorn that needs to adapt quickly to its global scale. Accenture is currently focusing on:</a:t>
            </a:r>
          </a:p>
          <a:p>
            <a:pPr algn="just"/>
            <a:r>
              <a:rPr lang="en-GB" dirty="0"/>
              <a:t>An audit of Social Buzz’s big data practice.</a:t>
            </a:r>
          </a:p>
          <a:p>
            <a:pPr algn="just"/>
            <a:r>
              <a:rPr lang="en-GB" dirty="0"/>
              <a:t>Recommendation for a successful IPO.</a:t>
            </a:r>
          </a:p>
          <a:p>
            <a:pPr algn="just"/>
            <a:r>
              <a:rPr lang="en-GB" dirty="0"/>
              <a:t>Analysis to find Social Buzz’s top 5 most popular categories of content.</a:t>
            </a:r>
          </a:p>
        </p:txBody>
      </p:sp>
      <p:pic>
        <p:nvPicPr>
          <p:cNvPr id="6" name="Audio 5">
            <a:extLst>
              <a:ext uri="{FF2B5EF4-FFF2-40B4-BE49-F238E27FC236}">
                <a16:creationId xmlns:a16="http://schemas.microsoft.com/office/drawing/2014/main" id="{619E3964-F230-13F1-FDF5-0C0F35FA02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77763253"/>
      </p:ext>
    </p:extLst>
  </p:cSld>
  <p:clrMapOvr>
    <a:masterClrMapping/>
  </p:clrMapOvr>
  <mc:AlternateContent xmlns:mc="http://schemas.openxmlformats.org/markup-compatibility/2006">
    <mc:Choice xmlns:p14="http://schemas.microsoft.com/office/powerpoint/2010/main" Requires="p14">
      <p:transition spd="slow" p14:dur="2000" advTm="27711"/>
    </mc:Choice>
    <mc:Fallback>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D1C-8B5D-FB43-1B82-1D7F9C422724}"/>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4F2B9563-4ED3-28C3-E6E0-ACA901E4F892}"/>
              </a:ext>
            </a:extLst>
          </p:cNvPr>
          <p:cNvSpPr>
            <a:spLocks noGrp="1"/>
          </p:cNvSpPr>
          <p:nvPr>
            <p:ph idx="1"/>
          </p:nvPr>
        </p:nvSpPr>
        <p:spPr/>
        <p:txBody>
          <a:bodyPr/>
          <a:lstStyle/>
          <a:p>
            <a:pPr marL="0" indent="0">
              <a:buNone/>
            </a:pPr>
            <a:r>
              <a:rPr lang="en-US" dirty="0"/>
              <a:t>Social Buzz, a company with a significant volume of data, seeks to adopt data best practices from leading corporations. Given their extensive data pool, Social Buzz is eager to grasp how top-tier enterprises navigate the complexities of big data management.</a:t>
            </a:r>
          </a:p>
        </p:txBody>
      </p:sp>
      <p:pic>
        <p:nvPicPr>
          <p:cNvPr id="6" name="Audio 5">
            <a:extLst>
              <a:ext uri="{FF2B5EF4-FFF2-40B4-BE49-F238E27FC236}">
                <a16:creationId xmlns:a16="http://schemas.microsoft.com/office/drawing/2014/main" id="{CB0AEDE1-7DBB-BE2E-FBD1-296F9DE2020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01979370"/>
      </p:ext>
    </p:extLst>
  </p:cSld>
  <p:clrMapOvr>
    <a:masterClrMapping/>
  </p:clrMapOvr>
  <mc:AlternateContent xmlns:mc="http://schemas.openxmlformats.org/markup-compatibility/2006">
    <mc:Choice xmlns:p14="http://schemas.microsoft.com/office/powerpoint/2010/main" Requires="p14">
      <p:transition spd="slow" p14:dur="2000" advTm="23009"/>
    </mc:Choice>
    <mc:Fallback>
      <p:transition spd="slow" advTm="23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20" name="Group 21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2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2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5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26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4C537F2-EBC1-B911-0DFD-89AF2A4C484D}"/>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t>THE ANALYTICS TEAM</a:t>
            </a:r>
          </a:p>
        </p:txBody>
      </p:sp>
      <p:sp>
        <p:nvSpPr>
          <p:cNvPr id="3" name="Content Placeholder 2">
            <a:extLst>
              <a:ext uri="{FF2B5EF4-FFF2-40B4-BE49-F238E27FC236}">
                <a16:creationId xmlns:a16="http://schemas.microsoft.com/office/drawing/2014/main" id="{D9E11348-342D-E69F-5A7E-3E5503A1C339}"/>
              </a:ext>
            </a:extLst>
          </p:cNvPr>
          <p:cNvSpPr>
            <a:spLocks noGrp="1"/>
          </p:cNvSpPr>
          <p:nvPr>
            <p:ph idx="1"/>
          </p:nvPr>
        </p:nvSpPr>
        <p:spPr>
          <a:xfrm>
            <a:off x="1876425" y="3602038"/>
            <a:ext cx="3734942" cy="2052720"/>
          </a:xfrm>
        </p:spPr>
        <p:txBody>
          <a:bodyPr vert="horz" lIns="91440" tIns="45720" rIns="91440" bIns="45720" rtlCol="0">
            <a:normAutofit/>
          </a:bodyPr>
          <a:lstStyle/>
          <a:p>
            <a:pPr marL="0" indent="0">
              <a:buNone/>
            </a:pPr>
            <a:r>
              <a:rPr lang="en-US" sz="2000" cap="all">
                <a:solidFill>
                  <a:schemeClr val="tx2"/>
                </a:solidFill>
              </a:rPr>
              <a:t>BELOWEI PETER DITORU-MUJE</a:t>
            </a:r>
          </a:p>
        </p:txBody>
      </p:sp>
      <p:sp>
        <p:nvSpPr>
          <p:cNvPr id="276" name="Round Diagonal Corner Rectangle 6">
            <a:extLst>
              <a:ext uri="{FF2B5EF4-FFF2-40B4-BE49-F238E27FC236}">
                <a16:creationId xmlns:a16="http://schemas.microsoft.com/office/drawing/2014/main" id="{01958E0A-0BC1-424F-9B41-D614FC13A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white sweater&#10;&#10;Description automatically generated">
            <a:extLst>
              <a:ext uri="{FF2B5EF4-FFF2-40B4-BE49-F238E27FC236}">
                <a16:creationId xmlns:a16="http://schemas.microsoft.com/office/drawing/2014/main" id="{D00CA9E8-450A-ED89-078F-78F7B257D8B4}"/>
              </a:ext>
            </a:extLst>
          </p:cNvPr>
          <p:cNvPicPr>
            <a:picLocks noChangeAspect="1"/>
          </p:cNvPicPr>
          <p:nvPr/>
        </p:nvPicPr>
        <p:blipFill rotWithShape="1">
          <a:blip r:embed="rId6">
            <a:extLst>
              <a:ext uri="{28A0092B-C50C-407E-A947-70E740481C1C}">
                <a14:useLocalDpi xmlns:a14="http://schemas.microsoft.com/office/drawing/2010/main" val="0"/>
              </a:ext>
            </a:extLst>
          </a:blip>
          <a:srcRect b="25943"/>
          <a:stretch/>
        </p:blipFill>
        <p:spPr>
          <a:xfrm>
            <a:off x="6421396" y="1136606"/>
            <a:ext cx="4635583" cy="4577297"/>
          </a:xfrm>
          <a:prstGeom prst="rect">
            <a:avLst/>
          </a:prstGeom>
        </p:spPr>
      </p:pic>
      <p:pic>
        <p:nvPicPr>
          <p:cNvPr id="8" name="Audio 7">
            <a:extLst>
              <a:ext uri="{FF2B5EF4-FFF2-40B4-BE49-F238E27FC236}">
                <a16:creationId xmlns:a16="http://schemas.microsoft.com/office/drawing/2014/main" id="{66493A61-45E9-35BC-6E57-92058F1D09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73395491"/>
      </p:ext>
    </p:extLst>
  </p:cSld>
  <p:clrMapOvr>
    <a:masterClrMapping/>
  </p:clrMapOvr>
  <mc:AlternateContent xmlns:mc="http://schemas.openxmlformats.org/markup-compatibility/2006">
    <mc:Choice xmlns:p14="http://schemas.microsoft.com/office/powerpoint/2010/main" Requires="p14">
      <p:transition spd="slow" p14:dur="2000" advTm="6671"/>
    </mc:Choice>
    <mc:Fallback>
      <p:transition spd="slow" advTm="6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2D2-A306-2CCE-CE64-41E67DF30061}"/>
              </a:ext>
            </a:extLst>
          </p:cNvPr>
          <p:cNvSpPr>
            <a:spLocks noGrp="1"/>
          </p:cNvSpPr>
          <p:nvPr>
            <p:ph type="title"/>
          </p:nvPr>
        </p:nvSpPr>
        <p:spPr/>
        <p:txBody>
          <a:bodyPr/>
          <a:lstStyle/>
          <a:p>
            <a:r>
              <a:rPr lang="en-US" dirty="0"/>
              <a:t>THE PROCESS</a:t>
            </a:r>
          </a:p>
        </p:txBody>
      </p:sp>
      <p:sp>
        <p:nvSpPr>
          <p:cNvPr id="3" name="Content Placeholder 2">
            <a:extLst>
              <a:ext uri="{FF2B5EF4-FFF2-40B4-BE49-F238E27FC236}">
                <a16:creationId xmlns:a16="http://schemas.microsoft.com/office/drawing/2014/main" id="{4962979B-102E-04B4-8450-FF35FC4BB776}"/>
              </a:ext>
            </a:extLst>
          </p:cNvPr>
          <p:cNvSpPr>
            <a:spLocks noGrp="1"/>
          </p:cNvSpPr>
          <p:nvPr>
            <p:ph idx="1"/>
          </p:nvPr>
        </p:nvSpPr>
        <p:spPr/>
        <p:txBody>
          <a:bodyPr/>
          <a:lstStyle/>
          <a:p>
            <a:r>
              <a:rPr lang="en-US" dirty="0"/>
              <a:t>Understanding the data given.</a:t>
            </a:r>
          </a:p>
          <a:p>
            <a:r>
              <a:rPr lang="en-US" dirty="0"/>
              <a:t>Data cleaning.</a:t>
            </a:r>
          </a:p>
          <a:p>
            <a:r>
              <a:rPr lang="en-US" dirty="0"/>
              <a:t>Data modelling.</a:t>
            </a:r>
          </a:p>
          <a:p>
            <a:r>
              <a:rPr lang="en-US" dirty="0"/>
              <a:t>Data analysis.</a:t>
            </a:r>
          </a:p>
          <a:p>
            <a:r>
              <a:rPr lang="en-US" dirty="0"/>
              <a:t>Uncover insights.</a:t>
            </a:r>
          </a:p>
        </p:txBody>
      </p:sp>
      <p:pic>
        <p:nvPicPr>
          <p:cNvPr id="7" name="Audio 6">
            <a:extLst>
              <a:ext uri="{FF2B5EF4-FFF2-40B4-BE49-F238E27FC236}">
                <a16:creationId xmlns:a16="http://schemas.microsoft.com/office/drawing/2014/main" id="{634955A2-8862-A83D-2FB7-8274036320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40177979"/>
      </p:ext>
    </p:extLst>
  </p:cSld>
  <p:clrMapOvr>
    <a:masterClrMapping/>
  </p:clrMapOvr>
  <mc:AlternateContent xmlns:mc="http://schemas.openxmlformats.org/markup-compatibility/2006">
    <mc:Choice xmlns:p14="http://schemas.microsoft.com/office/powerpoint/2010/main" Requires="p14">
      <p:transition spd="slow" p14:dur="2000" advTm="118153"/>
    </mc:Choice>
    <mc:Fallback>
      <p:transition spd="slow" advTm="11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7E0E-248B-AB4B-F437-62D124185EBB}"/>
              </a:ext>
            </a:extLst>
          </p:cNvPr>
          <p:cNvSpPr>
            <a:spLocks noGrp="1"/>
          </p:cNvSpPr>
          <p:nvPr>
            <p:ph type="title"/>
          </p:nvPr>
        </p:nvSpPr>
        <p:spPr/>
        <p:txBody>
          <a:bodyPr>
            <a:normAutofit/>
          </a:bodyPr>
          <a:lstStyle/>
          <a:p>
            <a:pPr algn="ctr"/>
            <a:r>
              <a:rPr lang="en-US" dirty="0"/>
              <a:t>INSIGHTS</a:t>
            </a:r>
            <a:br>
              <a:rPr lang="en-US" dirty="0"/>
            </a:br>
            <a:endParaRPr lang="en-US" dirty="0"/>
          </a:p>
        </p:txBody>
      </p:sp>
      <p:sp>
        <p:nvSpPr>
          <p:cNvPr id="10" name="Text Placeholder 9">
            <a:extLst>
              <a:ext uri="{FF2B5EF4-FFF2-40B4-BE49-F238E27FC236}">
                <a16:creationId xmlns:a16="http://schemas.microsoft.com/office/drawing/2014/main" id="{0F0F0F72-FF21-1FC5-61EE-BAB4342FB0A7}"/>
              </a:ext>
            </a:extLst>
          </p:cNvPr>
          <p:cNvSpPr>
            <a:spLocks noGrp="1"/>
          </p:cNvSpPr>
          <p:nvPr>
            <p:ph type="body" idx="1"/>
          </p:nvPr>
        </p:nvSpPr>
        <p:spPr/>
        <p:txBody>
          <a:bodyPr>
            <a:normAutofit/>
          </a:bodyPr>
          <a:lstStyle/>
          <a:p>
            <a:pPr algn="ctr"/>
            <a:r>
              <a:rPr lang="en-US" dirty="0"/>
              <a:t>Top 5 category by sentiments</a:t>
            </a:r>
          </a:p>
        </p:txBody>
      </p:sp>
      <p:pic>
        <p:nvPicPr>
          <p:cNvPr id="3" name="Content Placeholder 2">
            <a:extLst>
              <a:ext uri="{FF2B5EF4-FFF2-40B4-BE49-F238E27FC236}">
                <a16:creationId xmlns:a16="http://schemas.microsoft.com/office/drawing/2014/main" id="{1CDBA26E-5B5D-3674-3F82-F592040AAA14}"/>
              </a:ext>
            </a:extLst>
          </p:cNvPr>
          <p:cNvPicPr>
            <a:picLocks noGrp="1" noChangeAspect="1"/>
          </p:cNvPicPr>
          <p:nvPr>
            <p:ph sz="half" idx="2"/>
          </p:nvPr>
        </p:nvPicPr>
        <p:blipFill>
          <a:blip r:embed="rId4"/>
          <a:stretch>
            <a:fillRect/>
          </a:stretch>
        </p:blipFill>
        <p:spPr>
          <a:xfrm>
            <a:off x="1303553" y="3130691"/>
            <a:ext cx="4554107" cy="2603218"/>
          </a:xfrm>
          <a:prstGeom prst="rect">
            <a:avLst/>
          </a:prstGeom>
        </p:spPr>
      </p:pic>
      <p:sp>
        <p:nvSpPr>
          <p:cNvPr id="12" name="Text Placeholder 11">
            <a:extLst>
              <a:ext uri="{FF2B5EF4-FFF2-40B4-BE49-F238E27FC236}">
                <a16:creationId xmlns:a16="http://schemas.microsoft.com/office/drawing/2014/main" id="{BE91A3CC-C22D-1040-C97C-220AAA770373}"/>
              </a:ext>
            </a:extLst>
          </p:cNvPr>
          <p:cNvSpPr>
            <a:spLocks noGrp="1"/>
          </p:cNvSpPr>
          <p:nvPr>
            <p:ph type="body" sz="quarter" idx="3"/>
          </p:nvPr>
        </p:nvSpPr>
        <p:spPr/>
        <p:txBody>
          <a:bodyPr>
            <a:normAutofit/>
          </a:bodyPr>
          <a:lstStyle/>
          <a:p>
            <a:r>
              <a:rPr lang="en-US" dirty="0"/>
              <a:t>Top 5 Category</a:t>
            </a:r>
          </a:p>
        </p:txBody>
      </p:sp>
      <p:pic>
        <p:nvPicPr>
          <p:cNvPr id="4" name="Content Placeholder 3">
            <a:extLst>
              <a:ext uri="{FF2B5EF4-FFF2-40B4-BE49-F238E27FC236}">
                <a16:creationId xmlns:a16="http://schemas.microsoft.com/office/drawing/2014/main" id="{B1E4A468-7754-64CC-4924-08A6BA2AD79D}"/>
              </a:ext>
            </a:extLst>
          </p:cNvPr>
          <p:cNvPicPr>
            <a:picLocks noGrp="1" noChangeAspect="1"/>
          </p:cNvPicPr>
          <p:nvPr>
            <p:ph sz="quarter" idx="4"/>
          </p:nvPr>
        </p:nvPicPr>
        <p:blipFill>
          <a:blip r:embed="rId5"/>
          <a:stretch>
            <a:fillRect/>
          </a:stretch>
        </p:blipFill>
        <p:spPr>
          <a:xfrm>
            <a:off x="6495962" y="3073400"/>
            <a:ext cx="4227688" cy="2717800"/>
          </a:xfrm>
          <a:prstGeom prst="rect">
            <a:avLst/>
          </a:prstGeom>
        </p:spPr>
      </p:pic>
      <p:pic>
        <p:nvPicPr>
          <p:cNvPr id="8" name="Audio 7">
            <a:extLst>
              <a:ext uri="{FF2B5EF4-FFF2-40B4-BE49-F238E27FC236}">
                <a16:creationId xmlns:a16="http://schemas.microsoft.com/office/drawing/2014/main" id="{2A521C65-11FB-EC42-C761-E0046BA395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3081779"/>
      </p:ext>
    </p:extLst>
  </p:cSld>
  <p:clrMapOvr>
    <a:masterClrMapping/>
  </p:clrMapOvr>
  <mc:AlternateContent xmlns:mc="http://schemas.openxmlformats.org/markup-compatibility/2006">
    <mc:Choice xmlns:p14="http://schemas.microsoft.com/office/powerpoint/2010/main" Requires="p14">
      <p:transition spd="slow" p14:dur="2000" advTm="49549"/>
    </mc:Choice>
    <mc:Fallback>
      <p:transition spd="slow" advTm="49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7E0E-248B-AB4B-F437-62D124185EBB}"/>
              </a:ext>
            </a:extLst>
          </p:cNvPr>
          <p:cNvSpPr>
            <a:spLocks noGrp="1"/>
          </p:cNvSpPr>
          <p:nvPr>
            <p:ph type="title"/>
          </p:nvPr>
        </p:nvSpPr>
        <p:spPr/>
        <p:txBody>
          <a:bodyPr>
            <a:normAutofit/>
          </a:bodyPr>
          <a:lstStyle/>
          <a:p>
            <a:pPr algn="ctr"/>
            <a:r>
              <a:rPr lang="en-US" dirty="0"/>
              <a:t>INSIGHTS</a:t>
            </a:r>
            <a:br>
              <a:rPr lang="en-US" dirty="0"/>
            </a:br>
            <a:endParaRPr lang="en-US" dirty="0"/>
          </a:p>
        </p:txBody>
      </p:sp>
      <p:sp>
        <p:nvSpPr>
          <p:cNvPr id="10" name="Text Placeholder 9">
            <a:extLst>
              <a:ext uri="{FF2B5EF4-FFF2-40B4-BE49-F238E27FC236}">
                <a16:creationId xmlns:a16="http://schemas.microsoft.com/office/drawing/2014/main" id="{0F0F0F72-FF21-1FC5-61EE-BAB4342FB0A7}"/>
              </a:ext>
            </a:extLst>
          </p:cNvPr>
          <p:cNvSpPr>
            <a:spLocks noGrp="1"/>
          </p:cNvSpPr>
          <p:nvPr>
            <p:ph type="body" idx="1"/>
          </p:nvPr>
        </p:nvSpPr>
        <p:spPr/>
        <p:txBody>
          <a:bodyPr>
            <a:normAutofit/>
          </a:bodyPr>
          <a:lstStyle/>
          <a:p>
            <a:pPr algn="ctr"/>
            <a:r>
              <a:rPr lang="en-US" dirty="0"/>
              <a:t>top 4 reaction types by top 5 category</a:t>
            </a:r>
          </a:p>
        </p:txBody>
      </p:sp>
      <p:sp>
        <p:nvSpPr>
          <p:cNvPr id="11" name="Content Placeholder 10">
            <a:extLst>
              <a:ext uri="{FF2B5EF4-FFF2-40B4-BE49-F238E27FC236}">
                <a16:creationId xmlns:a16="http://schemas.microsoft.com/office/drawing/2014/main" id="{9A66CEDE-1F63-344C-F66E-F44471C58C92}"/>
              </a:ext>
            </a:extLst>
          </p:cNvPr>
          <p:cNvSpPr>
            <a:spLocks noGrp="1"/>
          </p:cNvSpPr>
          <p:nvPr>
            <p:ph sz="half" idx="2"/>
          </p:nvPr>
        </p:nvSpPr>
        <p:spPr/>
        <p:txBody>
          <a:bodyPr/>
          <a:lstStyle/>
          <a:p>
            <a:endParaRPr lang="en-US"/>
          </a:p>
        </p:txBody>
      </p:sp>
      <p:sp>
        <p:nvSpPr>
          <p:cNvPr id="12" name="Text Placeholder 11">
            <a:extLst>
              <a:ext uri="{FF2B5EF4-FFF2-40B4-BE49-F238E27FC236}">
                <a16:creationId xmlns:a16="http://schemas.microsoft.com/office/drawing/2014/main" id="{BE91A3CC-C22D-1040-C97C-220AAA770373}"/>
              </a:ext>
            </a:extLst>
          </p:cNvPr>
          <p:cNvSpPr>
            <a:spLocks noGrp="1"/>
          </p:cNvSpPr>
          <p:nvPr>
            <p:ph type="body" sz="quarter" idx="3"/>
          </p:nvPr>
        </p:nvSpPr>
        <p:spPr/>
        <p:txBody>
          <a:bodyPr>
            <a:normAutofit/>
          </a:bodyPr>
          <a:lstStyle/>
          <a:p>
            <a:r>
              <a:rPr lang="en-US" dirty="0"/>
              <a:t>Performance of each month</a:t>
            </a:r>
          </a:p>
        </p:txBody>
      </p:sp>
      <p:sp>
        <p:nvSpPr>
          <p:cNvPr id="13" name="Content Placeholder 12">
            <a:extLst>
              <a:ext uri="{FF2B5EF4-FFF2-40B4-BE49-F238E27FC236}">
                <a16:creationId xmlns:a16="http://schemas.microsoft.com/office/drawing/2014/main" id="{DE90F66A-834F-507E-838A-347CBBA9A248}"/>
              </a:ext>
            </a:extLst>
          </p:cNvPr>
          <p:cNvSpPr>
            <a:spLocks noGrp="1"/>
          </p:cNvSpPr>
          <p:nvPr>
            <p:ph sz="quarter" idx="4"/>
          </p:nvPr>
        </p:nvSpPr>
        <p:spPr/>
        <p:txBody>
          <a:bodyPr/>
          <a:lstStyle/>
          <a:p>
            <a:endParaRPr lang="en-US"/>
          </a:p>
        </p:txBody>
      </p:sp>
      <p:pic>
        <p:nvPicPr>
          <p:cNvPr id="5" name="Picture 4" descr="A screenshot of a graph">
            <a:extLst>
              <a:ext uri="{FF2B5EF4-FFF2-40B4-BE49-F238E27FC236}">
                <a16:creationId xmlns:a16="http://schemas.microsoft.com/office/drawing/2014/main" id="{1474EF1C-3E03-6684-2B84-63ABB36A9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499" y="3073396"/>
            <a:ext cx="4896298" cy="2717801"/>
          </a:xfrm>
          <a:prstGeom prst="rect">
            <a:avLst/>
          </a:prstGeom>
        </p:spPr>
      </p:pic>
      <p:pic>
        <p:nvPicPr>
          <p:cNvPr id="9" name="Picture 8" descr="A graph with blue lines and a white background">
            <a:extLst>
              <a:ext uri="{FF2B5EF4-FFF2-40B4-BE49-F238E27FC236}">
                <a16:creationId xmlns:a16="http://schemas.microsoft.com/office/drawing/2014/main" id="{24B00E9A-E422-01FB-9C41-7CCB954EEC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1111" y="3073396"/>
            <a:ext cx="4896299" cy="2806409"/>
          </a:xfrm>
          <a:prstGeom prst="rect">
            <a:avLst/>
          </a:prstGeom>
        </p:spPr>
      </p:pic>
      <p:pic>
        <p:nvPicPr>
          <p:cNvPr id="7" name="Audio 6">
            <a:extLst>
              <a:ext uri="{FF2B5EF4-FFF2-40B4-BE49-F238E27FC236}">
                <a16:creationId xmlns:a16="http://schemas.microsoft.com/office/drawing/2014/main" id="{66CB118F-86D0-6DAE-09F6-74CD03587E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30637787"/>
      </p:ext>
    </p:extLst>
  </p:cSld>
  <p:clrMapOvr>
    <a:masterClrMapping/>
  </p:clrMapOvr>
  <mc:AlternateContent xmlns:mc="http://schemas.openxmlformats.org/markup-compatibility/2006">
    <mc:Choice xmlns:p14="http://schemas.microsoft.com/office/powerpoint/2010/main" Requires="p14">
      <p:transition spd="slow" p14:dur="2000" advTm="33406"/>
    </mc:Choice>
    <mc:Fallback>
      <p:transition spd="slow" advTm="3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4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20" name="Group 1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9"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61" name="Rectangle 6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B42E03-8FEA-5182-69C6-373AE2257D5F}"/>
              </a:ext>
            </a:extLst>
          </p:cNvPr>
          <p:cNvSpPr txBox="1"/>
          <p:nvPr/>
        </p:nvSpPr>
        <p:spPr>
          <a:xfrm>
            <a:off x="965200" y="2549253"/>
            <a:ext cx="2780084" cy="333296"/>
          </a:xfrm>
          <a:prstGeom prst="rect">
            <a:avLst/>
          </a:prstGeom>
          <a:noFill/>
        </p:spPr>
        <p:txBody>
          <a:bodyPr wrap="square" rtlCol="0">
            <a:spAutoFit/>
          </a:bodyPr>
          <a:lstStyle/>
          <a:p>
            <a:pPr defTabSz="397764"/>
            <a:r>
              <a:rPr lang="en-US" sz="1566" b="1" kern="1200" dirty="0">
                <a:solidFill>
                  <a:schemeClr val="tx1"/>
                </a:solidFill>
                <a:latin typeface="+mn-lt"/>
                <a:ea typeface="+mn-ea"/>
                <a:cs typeface="+mn-cs"/>
              </a:rPr>
              <a:t>UNIQUE CATEGORIES</a:t>
            </a:r>
            <a:endParaRPr lang="en-US" b="1" dirty="0"/>
          </a:p>
        </p:txBody>
      </p:sp>
      <p:sp>
        <p:nvSpPr>
          <p:cNvPr id="5" name="TextBox 4">
            <a:extLst>
              <a:ext uri="{FF2B5EF4-FFF2-40B4-BE49-F238E27FC236}">
                <a16:creationId xmlns:a16="http://schemas.microsoft.com/office/drawing/2014/main" id="{D69720BA-5337-9B43-96EE-C1C326392636}"/>
              </a:ext>
            </a:extLst>
          </p:cNvPr>
          <p:cNvSpPr txBox="1"/>
          <p:nvPr/>
        </p:nvSpPr>
        <p:spPr>
          <a:xfrm>
            <a:off x="5666631" y="2535675"/>
            <a:ext cx="2780084" cy="333296"/>
          </a:xfrm>
          <a:prstGeom prst="rect">
            <a:avLst/>
          </a:prstGeom>
          <a:noFill/>
        </p:spPr>
        <p:txBody>
          <a:bodyPr wrap="square" rtlCol="0">
            <a:spAutoFit/>
          </a:bodyPr>
          <a:lstStyle/>
          <a:p>
            <a:pPr defTabSz="397764"/>
            <a:r>
              <a:rPr lang="en-US" sz="1566" b="1" dirty="0"/>
              <a:t>BEST PERFORMING MONTH</a:t>
            </a:r>
            <a:endParaRPr lang="en-US" b="1" dirty="0"/>
          </a:p>
        </p:txBody>
      </p:sp>
      <p:sp>
        <p:nvSpPr>
          <p:cNvPr id="6" name="TextBox 5">
            <a:extLst>
              <a:ext uri="{FF2B5EF4-FFF2-40B4-BE49-F238E27FC236}">
                <a16:creationId xmlns:a16="http://schemas.microsoft.com/office/drawing/2014/main" id="{A65C23FF-A38F-44A3-4B00-121B147317F6}"/>
              </a:ext>
            </a:extLst>
          </p:cNvPr>
          <p:cNvSpPr txBox="1"/>
          <p:nvPr/>
        </p:nvSpPr>
        <p:spPr>
          <a:xfrm>
            <a:off x="3189267" y="2535675"/>
            <a:ext cx="2780084" cy="333296"/>
          </a:xfrm>
          <a:prstGeom prst="rect">
            <a:avLst/>
          </a:prstGeom>
          <a:noFill/>
        </p:spPr>
        <p:txBody>
          <a:bodyPr wrap="square" rtlCol="0">
            <a:spAutoFit/>
          </a:bodyPr>
          <a:lstStyle/>
          <a:p>
            <a:pPr defTabSz="397764"/>
            <a:r>
              <a:rPr lang="en-US" sz="1566" b="1" kern="1200" dirty="0">
                <a:solidFill>
                  <a:schemeClr val="tx1"/>
                </a:solidFill>
                <a:latin typeface="+mn-lt"/>
                <a:ea typeface="+mn-ea"/>
                <a:cs typeface="+mn-cs"/>
              </a:rPr>
              <a:t>MOST POPULAR CATEGORY</a:t>
            </a:r>
            <a:endParaRPr lang="en-US" b="1" dirty="0"/>
          </a:p>
        </p:txBody>
      </p:sp>
      <p:sp>
        <p:nvSpPr>
          <p:cNvPr id="7" name="TextBox 6">
            <a:extLst>
              <a:ext uri="{FF2B5EF4-FFF2-40B4-BE49-F238E27FC236}">
                <a16:creationId xmlns:a16="http://schemas.microsoft.com/office/drawing/2014/main" id="{764E3DCA-8EC3-3E82-26F4-ABE42B3F0CF6}"/>
              </a:ext>
            </a:extLst>
          </p:cNvPr>
          <p:cNvSpPr txBox="1"/>
          <p:nvPr/>
        </p:nvSpPr>
        <p:spPr>
          <a:xfrm>
            <a:off x="8446716" y="2535675"/>
            <a:ext cx="2780084" cy="333296"/>
          </a:xfrm>
          <a:prstGeom prst="rect">
            <a:avLst/>
          </a:prstGeom>
          <a:noFill/>
        </p:spPr>
        <p:txBody>
          <a:bodyPr wrap="square" rtlCol="0">
            <a:spAutoFit/>
          </a:bodyPr>
          <a:lstStyle/>
          <a:p>
            <a:pPr defTabSz="397764"/>
            <a:r>
              <a:rPr lang="en-US" sz="1566" b="1" dirty="0"/>
              <a:t>MOST PROUCTIVE YEAR</a:t>
            </a:r>
            <a:endParaRPr lang="en-US" b="1" dirty="0"/>
          </a:p>
        </p:txBody>
      </p:sp>
      <p:sp>
        <p:nvSpPr>
          <p:cNvPr id="8" name="Oval 7">
            <a:extLst>
              <a:ext uri="{FF2B5EF4-FFF2-40B4-BE49-F238E27FC236}">
                <a16:creationId xmlns:a16="http://schemas.microsoft.com/office/drawing/2014/main" id="{E2C49496-55E3-8B68-3789-F4A3132CF838}"/>
              </a:ext>
            </a:extLst>
          </p:cNvPr>
          <p:cNvSpPr/>
          <p:nvPr/>
        </p:nvSpPr>
        <p:spPr>
          <a:xfrm>
            <a:off x="1039335" y="3290608"/>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5220" b="1" kern="1200">
                <a:solidFill>
                  <a:schemeClr val="lt1"/>
                </a:solidFill>
                <a:latin typeface="+mn-lt"/>
                <a:ea typeface="+mn-ea"/>
                <a:cs typeface="+mn-cs"/>
              </a:rPr>
              <a:t>16</a:t>
            </a:r>
            <a:endParaRPr lang="en-US" sz="6000" b="1"/>
          </a:p>
        </p:txBody>
      </p:sp>
      <p:sp>
        <p:nvSpPr>
          <p:cNvPr id="9" name="Oval 8">
            <a:extLst>
              <a:ext uri="{FF2B5EF4-FFF2-40B4-BE49-F238E27FC236}">
                <a16:creationId xmlns:a16="http://schemas.microsoft.com/office/drawing/2014/main" id="{ADD4DB12-7B1C-CC3A-E512-2EA2A68C6936}"/>
              </a:ext>
            </a:extLst>
          </p:cNvPr>
          <p:cNvSpPr/>
          <p:nvPr/>
        </p:nvSpPr>
        <p:spPr>
          <a:xfrm>
            <a:off x="3495247" y="3293695"/>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2000" b="1" kern="1200" dirty="0">
                <a:solidFill>
                  <a:schemeClr val="lt1"/>
                </a:solidFill>
                <a:latin typeface="+mn-lt"/>
                <a:ea typeface="+mn-ea"/>
                <a:cs typeface="+mn-cs"/>
              </a:rPr>
              <a:t>ANIMAL</a:t>
            </a:r>
            <a:endParaRPr lang="en-US" sz="2000" b="1" dirty="0"/>
          </a:p>
        </p:txBody>
      </p:sp>
      <p:sp>
        <p:nvSpPr>
          <p:cNvPr id="10" name="Oval 9">
            <a:extLst>
              <a:ext uri="{FF2B5EF4-FFF2-40B4-BE49-F238E27FC236}">
                <a16:creationId xmlns:a16="http://schemas.microsoft.com/office/drawing/2014/main" id="{4DA3999B-8D0C-D5E1-0CF7-715514A4B4EE}"/>
              </a:ext>
            </a:extLst>
          </p:cNvPr>
          <p:cNvSpPr/>
          <p:nvPr/>
        </p:nvSpPr>
        <p:spPr>
          <a:xfrm>
            <a:off x="5808728" y="3287514"/>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3600" b="1" kern="1200" dirty="0">
                <a:solidFill>
                  <a:schemeClr val="lt1"/>
                </a:solidFill>
                <a:latin typeface="+mn-lt"/>
                <a:ea typeface="+mn-ea"/>
                <a:cs typeface="+mn-cs"/>
              </a:rPr>
              <a:t>MAY</a:t>
            </a:r>
            <a:endParaRPr lang="en-US" sz="3600" b="1" dirty="0"/>
          </a:p>
        </p:txBody>
      </p:sp>
      <p:sp>
        <p:nvSpPr>
          <p:cNvPr id="11" name="Oval 10">
            <a:extLst>
              <a:ext uri="{FF2B5EF4-FFF2-40B4-BE49-F238E27FC236}">
                <a16:creationId xmlns:a16="http://schemas.microsoft.com/office/drawing/2014/main" id="{8F8032AC-E2F9-8051-B4BE-CBB62DF1C64F}"/>
              </a:ext>
            </a:extLst>
          </p:cNvPr>
          <p:cNvSpPr/>
          <p:nvPr/>
        </p:nvSpPr>
        <p:spPr>
          <a:xfrm>
            <a:off x="8656772" y="3290601"/>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3200" b="1" kern="1200" dirty="0">
                <a:solidFill>
                  <a:schemeClr val="lt1"/>
                </a:solidFill>
                <a:latin typeface="+mn-lt"/>
                <a:ea typeface="+mn-ea"/>
                <a:cs typeface="+mn-cs"/>
              </a:rPr>
              <a:t>2020</a:t>
            </a:r>
            <a:endParaRPr lang="en-US" sz="3200" b="1" dirty="0"/>
          </a:p>
        </p:txBody>
      </p:sp>
      <p:sp>
        <p:nvSpPr>
          <p:cNvPr id="12" name="TextBox 11">
            <a:extLst>
              <a:ext uri="{FF2B5EF4-FFF2-40B4-BE49-F238E27FC236}">
                <a16:creationId xmlns:a16="http://schemas.microsoft.com/office/drawing/2014/main" id="{C78A7433-15E0-17EB-6304-6D96938BCA35}"/>
              </a:ext>
            </a:extLst>
          </p:cNvPr>
          <p:cNvSpPr txBox="1"/>
          <p:nvPr/>
        </p:nvSpPr>
        <p:spPr>
          <a:xfrm>
            <a:off x="1840926" y="1046645"/>
            <a:ext cx="7128278" cy="830997"/>
          </a:xfrm>
          <a:prstGeom prst="rect">
            <a:avLst/>
          </a:prstGeom>
          <a:noFill/>
        </p:spPr>
        <p:txBody>
          <a:bodyPr wrap="square" rtlCol="0">
            <a:spAutoFit/>
          </a:bodyPr>
          <a:lstStyle/>
          <a:p>
            <a:pPr algn="ctr"/>
            <a:r>
              <a:rPr lang="en-US" sz="4800" b="1" dirty="0"/>
              <a:t>INSIGHTS</a:t>
            </a:r>
          </a:p>
        </p:txBody>
      </p:sp>
      <p:pic>
        <p:nvPicPr>
          <p:cNvPr id="13" name="Audio 12">
            <a:extLst>
              <a:ext uri="{FF2B5EF4-FFF2-40B4-BE49-F238E27FC236}">
                <a16:creationId xmlns:a16="http://schemas.microsoft.com/office/drawing/2014/main" id="{A4EA7659-161A-8BFC-4054-87C2ABC043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5092182"/>
      </p:ext>
    </p:extLst>
  </p:cSld>
  <p:clrMapOvr>
    <a:masterClrMapping/>
  </p:clrMapOvr>
  <mc:AlternateContent xmlns:mc="http://schemas.openxmlformats.org/markup-compatibility/2006">
    <mc:Choice xmlns:p14="http://schemas.microsoft.com/office/powerpoint/2010/main" Requires="p14">
      <p:transition spd="slow" p14:dur="2000" advTm="14497"/>
    </mc:Choice>
    <mc:Fallback>
      <p:transition spd="slow" advTm="14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5494</TotalTime>
  <Words>448</Words>
  <Application>Microsoft Office PowerPoint</Application>
  <PresentationFormat>Widescreen</PresentationFormat>
  <Paragraphs>60</Paragraphs>
  <Slides>14</Slides>
  <Notes>1</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Arial</vt:lpstr>
      <vt:lpstr>Tw Cen MT</vt:lpstr>
      <vt:lpstr>Circuit</vt:lpstr>
      <vt:lpstr>ACCENTURE - SOCIAL  BUZZ ANALYSIS</vt:lpstr>
      <vt:lpstr>AGENDA</vt:lpstr>
      <vt:lpstr>PROJECT RECAP</vt:lpstr>
      <vt:lpstr>PROBLEM</vt:lpstr>
      <vt:lpstr>THE ANALYTICS TEAM</vt:lpstr>
      <vt:lpstr>THE PROCESS</vt:lpstr>
      <vt:lpstr>INSIGHTS </vt:lpstr>
      <vt:lpstr>INSIGHTS </vt:lpstr>
      <vt:lpstr>PowerPoint Presentation</vt:lpstr>
      <vt:lpstr>PowerPoint Presentation</vt:lpstr>
      <vt:lpstr>RECOMMENDATIONS</vt:lpstr>
      <vt:lpstr>RECOMMENDATIONS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DITORU-MUJE, BELOWEI (Student)</dc:creator>
  <cp:lastModifiedBy>oladimeji raphael</cp:lastModifiedBy>
  <cp:revision>37</cp:revision>
  <dcterms:created xsi:type="dcterms:W3CDTF">2024-03-12T18:55:03Z</dcterms:created>
  <dcterms:modified xsi:type="dcterms:W3CDTF">2024-03-20T10:20:29Z</dcterms:modified>
</cp:coreProperties>
</file>